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Roboto" panose="020B060402020202020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46375" autoAdjust="0"/>
  </p:normalViewPr>
  <p:slideViewPr>
    <p:cSldViewPr snapToGrid="0">
      <p:cViewPr varScale="1">
        <p:scale>
          <a:sx n="71" d="100"/>
          <a:sy n="71" d="100"/>
        </p:scale>
        <p:origin x="27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413072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54535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96085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075476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058618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5865672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2862698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122833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699400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59609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12727817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8753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95838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744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1535887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ct val="109090"/>
              <a:buFont typeface="Calibri"/>
              <a:buChar char="●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1613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58439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"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40832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16149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0251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52295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7827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3206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368535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7818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91321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894736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235072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7306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08379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bg>
      <p:bgPr>
        <a:solidFill>
          <a:schemeClr val="accent4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 1">
    <p:bg>
      <p:bgPr>
        <a:solidFill>
          <a:srgbClr val="FFFFFF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65" name="Shape 65"/>
          <p:cNvCxnSpPr/>
          <p:nvPr/>
        </p:nvCxnSpPr>
        <p:spPr>
          <a:xfrm>
            <a:off x="831619" y="615325"/>
            <a:ext cx="5948700" cy="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832600" y="844000"/>
            <a:ext cx="5810400" cy="1550400"/>
          </a:xfrm>
          <a:prstGeom prst="rect">
            <a:avLst/>
          </a:prstGeom>
          <a:noFill/>
        </p:spPr>
        <p:txBody>
          <a:bodyPr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832600" y="2623080"/>
            <a:ext cx="5810400" cy="1738800"/>
          </a:xfrm>
          <a:prstGeom prst="rect">
            <a:avLst/>
          </a:prstGeom>
          <a:noFill/>
        </p:spPr>
        <p:txBody>
          <a:bodyPr lIns="91425" tIns="91425" rIns="91425" bIns="91425" anchor="t" anchorCtr="0"/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ct val="100000"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lt1"/>
                </a:solidFill>
              </a:rPr>
              <a:t>‹#›</a:t>
            </a:fld>
            <a:endParaRPr lang="en" sz="1000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200"/>
            </a:lvl1pPr>
            <a:lvl2pPr lvl="1">
              <a:spcBef>
                <a:spcPts val="0"/>
              </a:spcBef>
              <a:buSzPct val="100000"/>
              <a:defRPr sz="4200"/>
            </a:lvl2pPr>
            <a:lvl3pPr lvl="2">
              <a:spcBef>
                <a:spcPts val="0"/>
              </a:spcBef>
              <a:buSzPct val="100000"/>
              <a:defRPr sz="4200"/>
            </a:lvl3pPr>
            <a:lvl4pPr lvl="3">
              <a:spcBef>
                <a:spcPts val="0"/>
              </a:spcBef>
              <a:buSzPct val="100000"/>
              <a:defRPr sz="4200"/>
            </a:lvl4pPr>
            <a:lvl5pPr lvl="4">
              <a:spcBef>
                <a:spcPts val="0"/>
              </a:spcBef>
              <a:buSzPct val="100000"/>
              <a:defRPr sz="4200"/>
            </a:lvl5pPr>
            <a:lvl6pPr lvl="5">
              <a:spcBef>
                <a:spcPts val="0"/>
              </a:spcBef>
              <a:buSzPct val="100000"/>
              <a:defRPr sz="4200"/>
            </a:lvl6pPr>
            <a:lvl7pPr lvl="6">
              <a:spcBef>
                <a:spcPts val="0"/>
              </a:spcBef>
              <a:buSzPct val="100000"/>
              <a:defRPr sz="4200"/>
            </a:lvl7pPr>
            <a:lvl8pPr lvl="7">
              <a:spcBef>
                <a:spcPts val="0"/>
              </a:spcBef>
              <a:buSzPct val="100000"/>
              <a:defRPr sz="4200"/>
            </a:lvl8pPr>
            <a:lvl9pPr lvl="8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" name="Shape 26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" name="Shape 33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1800"/>
            </a:lvl1pPr>
            <a:lvl2pPr lvl="1">
              <a:spcBef>
                <a:spcPts val="0"/>
              </a:spcBef>
              <a:buSzPct val="100000"/>
              <a:defRPr sz="1800"/>
            </a:lvl2pPr>
            <a:lvl3pPr lvl="2">
              <a:spcBef>
                <a:spcPts val="0"/>
              </a:spcBef>
              <a:buSzPct val="100000"/>
              <a:defRPr sz="1800"/>
            </a:lvl3pPr>
            <a:lvl4pPr lvl="3">
              <a:spcBef>
                <a:spcPts val="0"/>
              </a:spcBef>
              <a:buSzPct val="100000"/>
              <a:defRPr sz="1800"/>
            </a:lvl4pPr>
            <a:lvl5pPr lvl="4">
              <a:spcBef>
                <a:spcPts val="0"/>
              </a:spcBef>
              <a:buSzPct val="100000"/>
              <a:defRPr sz="1800"/>
            </a:lvl5pPr>
            <a:lvl6pPr lvl="5">
              <a:spcBef>
                <a:spcPts val="0"/>
              </a:spcBef>
              <a:buSzPct val="100000"/>
              <a:defRPr sz="1800"/>
            </a:lvl6pPr>
            <a:lvl7pPr lvl="6">
              <a:spcBef>
                <a:spcPts val="0"/>
              </a:spcBef>
              <a:buSzPct val="100000"/>
              <a:defRPr sz="1800"/>
            </a:lvl7pPr>
            <a:lvl8pPr lvl="7">
              <a:spcBef>
                <a:spcPts val="0"/>
              </a:spcBef>
              <a:buSzPct val="100000"/>
              <a:defRPr sz="1800"/>
            </a:lvl8pPr>
            <a:lvl9pPr lvl="8">
              <a:spcBef>
                <a:spcPts val="0"/>
              </a:spcBef>
              <a:buSzPct val="100000"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" name="Shape 38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226077" y="357800"/>
            <a:ext cx="2808000" cy="953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6000"/>
            </a:lvl1pPr>
            <a:lvl2pPr lvl="1">
              <a:spcBef>
                <a:spcPts val="0"/>
              </a:spcBef>
              <a:buSzPct val="100000"/>
              <a:defRPr sz="6000"/>
            </a:lvl2pPr>
            <a:lvl3pPr lvl="2">
              <a:spcBef>
                <a:spcPts val="0"/>
              </a:spcBef>
              <a:buSzPct val="100000"/>
              <a:defRPr sz="6000"/>
            </a:lvl3pPr>
            <a:lvl4pPr lvl="3">
              <a:spcBef>
                <a:spcPts val="0"/>
              </a:spcBef>
              <a:buSzPct val="100000"/>
              <a:defRPr sz="6000"/>
            </a:lvl4pPr>
            <a:lvl5pPr lvl="4">
              <a:spcBef>
                <a:spcPts val="0"/>
              </a:spcBef>
              <a:buSzPct val="100000"/>
              <a:defRPr sz="6000"/>
            </a:lvl5pPr>
            <a:lvl6pPr lvl="5">
              <a:spcBef>
                <a:spcPts val="0"/>
              </a:spcBef>
              <a:buSzPct val="100000"/>
              <a:defRPr sz="6000"/>
            </a:lvl6pPr>
            <a:lvl7pPr lvl="6">
              <a:spcBef>
                <a:spcPts val="0"/>
              </a:spcBef>
              <a:buSzPct val="100000"/>
              <a:defRPr sz="6000"/>
            </a:lvl7pPr>
            <a:lvl8pPr lvl="7">
              <a:spcBef>
                <a:spcPts val="0"/>
              </a:spcBef>
              <a:buSzPct val="100000"/>
              <a:defRPr sz="6000"/>
            </a:lvl8pPr>
            <a:lvl9pPr lvl="8">
              <a:spcBef>
                <a:spcPts val="0"/>
              </a:spcBef>
              <a:buSzPct val="100000"/>
              <a:defRPr sz="60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" name="Shape 47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ubTitle" idx="1"/>
          </p:nvPr>
        </p:nvSpPr>
        <p:spPr>
          <a:xfrm>
            <a:off x="265500" y="2779466"/>
            <a:ext cx="4045200" cy="12350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4" name="Shape 54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buFont typeface="Roboto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ctrTitle"/>
          </p:nvPr>
        </p:nvSpPr>
        <p:spPr>
          <a:xfrm>
            <a:off x="390525" y="443875"/>
            <a:ext cx="8222100" cy="2387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Math Manipulatives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&amp; Montessori</a:t>
            </a:r>
          </a:p>
        </p:txBody>
      </p:sp>
      <p:sp>
        <p:nvSpPr>
          <p:cNvPr id="74" name="Shape 74"/>
          <p:cNvSpPr txBox="1">
            <a:spLocks noGrp="1"/>
          </p:cNvSpPr>
          <p:nvPr>
            <p:ph type="subTitle" idx="1"/>
          </p:nvPr>
        </p:nvSpPr>
        <p:spPr>
          <a:xfrm>
            <a:off x="390525" y="2614525"/>
            <a:ext cx="8222100" cy="432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 dirty="0"/>
              <a:t>Traveling Montessori’s Path to Abstraction</a:t>
            </a:r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</a:t>
            </a:fld>
            <a:endParaRPr lang="en"/>
          </a:p>
        </p:txBody>
      </p:sp>
      <p:sp>
        <p:nvSpPr>
          <p:cNvPr id="2" name="TextBox 1"/>
          <p:cNvSpPr txBox="1"/>
          <p:nvPr/>
        </p:nvSpPr>
        <p:spPr>
          <a:xfrm>
            <a:off x="390525" y="3310628"/>
            <a:ext cx="56343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Presented by: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Jonathan Feagle, Ed.D. &amp; Crystal Alexander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Early Math Symposium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June 23, 2017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hape 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2075" y="1956297"/>
            <a:ext cx="7251924" cy="318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611100" y="467375"/>
            <a:ext cx="2697600" cy="1298700"/>
          </a:xfrm>
          <a:prstGeom prst="rect">
            <a:avLst/>
          </a:prstGeom>
          <a:solidFill>
            <a:schemeClr val="dk1"/>
          </a:solidFill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Froebalgaben </a:t>
            </a:r>
          </a:p>
          <a:p>
            <a:pPr lvl="0">
              <a:spcBef>
                <a:spcPts val="0"/>
              </a:spcBef>
              <a:buNone/>
            </a:pPr>
            <a:r>
              <a:rPr lang="en" sz="3000"/>
              <a:t>(Froebel Gifts)</a:t>
            </a:r>
          </a:p>
          <a:p>
            <a:pPr lvl="0" rtl="0">
              <a:spcBef>
                <a:spcPts val="0"/>
              </a:spcBef>
              <a:buNone/>
            </a:pPr>
            <a:endParaRPr sz="3000"/>
          </a:p>
          <a:p>
            <a:pPr lvl="0" rtl="0">
              <a:spcBef>
                <a:spcPts val="0"/>
              </a:spcBef>
              <a:buNone/>
            </a:pPr>
            <a:endParaRPr sz="3000"/>
          </a:p>
          <a:p>
            <a:pPr lvl="0" rtl="0">
              <a:spcBef>
                <a:spcPts val="0"/>
              </a:spcBef>
              <a:buNone/>
            </a:pPr>
            <a:endParaRPr sz="3000"/>
          </a:p>
        </p:txBody>
      </p:sp>
      <p:sp>
        <p:nvSpPr>
          <p:cNvPr id="148" name="Shape 14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10</a:t>
            </a:fld>
            <a:endParaRPr lang="en"/>
          </a:p>
        </p:txBody>
      </p:sp>
      <p:sp>
        <p:nvSpPr>
          <p:cNvPr id="149" name="Shape 149"/>
          <p:cNvSpPr txBox="1"/>
          <p:nvPr/>
        </p:nvSpPr>
        <p:spPr>
          <a:xfrm>
            <a:off x="4792550" y="742775"/>
            <a:ext cx="3017100" cy="747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</a:rPr>
              <a:t>Friedrich Froebel (Fröbel)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</a:rPr>
              <a:t>1782 - 1852</a:t>
            </a:r>
          </a:p>
        </p:txBody>
      </p:sp>
      <p:sp>
        <p:nvSpPr>
          <p:cNvPr id="150" name="Shape 150"/>
          <p:cNvSpPr txBox="1"/>
          <p:nvPr/>
        </p:nvSpPr>
        <p:spPr>
          <a:xfrm>
            <a:off x="6144000" y="4667125"/>
            <a:ext cx="3000000" cy="45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http://www.architectmagazine.com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title"/>
          </p:nvPr>
        </p:nvSpPr>
        <p:spPr>
          <a:xfrm>
            <a:off x="584275" y="679050"/>
            <a:ext cx="2697600" cy="747900"/>
          </a:xfrm>
          <a:prstGeom prst="rect">
            <a:avLst/>
          </a:prstGeom>
          <a:solidFill>
            <a:schemeClr val="dk1"/>
          </a:solidFill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Seguin Board</a:t>
            </a:r>
          </a:p>
        </p:txBody>
      </p:sp>
      <p:sp>
        <p:nvSpPr>
          <p:cNvPr id="156" name="Shape 15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11</a:t>
            </a:fld>
            <a:endParaRPr lang="en"/>
          </a:p>
        </p:txBody>
      </p:sp>
      <p:sp>
        <p:nvSpPr>
          <p:cNvPr id="157" name="Shape 157"/>
          <p:cNvSpPr txBox="1"/>
          <p:nvPr/>
        </p:nvSpPr>
        <p:spPr>
          <a:xfrm>
            <a:off x="970075" y="2106075"/>
            <a:ext cx="1926000" cy="747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</a:rPr>
              <a:t>Édouard Séguin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</a:rPr>
              <a:t>(1812 – 1880) </a:t>
            </a:r>
          </a:p>
        </p:txBody>
      </p:sp>
      <p:pic>
        <p:nvPicPr>
          <p:cNvPr id="158" name="Shape 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Shape 159"/>
          <p:cNvSpPr txBox="1"/>
          <p:nvPr/>
        </p:nvSpPr>
        <p:spPr>
          <a:xfrm>
            <a:off x="7271850" y="4749900"/>
            <a:ext cx="18723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100"/>
              <a:t>http://home.ehanis.com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2521325" y="0"/>
            <a:ext cx="3714900" cy="1052400"/>
          </a:xfrm>
          <a:prstGeom prst="rect">
            <a:avLst/>
          </a:prstGeom>
          <a:solidFill>
            <a:schemeClr val="dk1"/>
          </a:solidFill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/>
              <a:t>Montessori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1870 - 1952</a:t>
            </a:r>
          </a:p>
          <a:p>
            <a:pPr lvl="0" algn="ctr" rtl="0">
              <a:spcBef>
                <a:spcPts val="0"/>
              </a:spcBef>
              <a:buNone/>
            </a:pPr>
            <a:endParaRPr sz="3000"/>
          </a:p>
        </p:txBody>
      </p:sp>
      <p:sp>
        <p:nvSpPr>
          <p:cNvPr id="165" name="Shape 16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12</a:t>
            </a:fld>
            <a:endParaRPr lang="en"/>
          </a:p>
        </p:txBody>
      </p:sp>
      <p:pic>
        <p:nvPicPr>
          <p:cNvPr id="166" name="Shape 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6099" y="1052400"/>
            <a:ext cx="3377899" cy="408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Shape 1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204800"/>
            <a:ext cx="3938700" cy="39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Shape 168"/>
          <p:cNvSpPr txBox="1"/>
          <p:nvPr/>
        </p:nvSpPr>
        <p:spPr>
          <a:xfrm>
            <a:off x="798400" y="811200"/>
            <a:ext cx="25131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Algebraic Binomial Cube</a:t>
            </a:r>
          </a:p>
        </p:txBody>
      </p:sp>
      <p:sp>
        <p:nvSpPr>
          <p:cNvPr id="169" name="Shape 169"/>
          <p:cNvSpPr txBox="1"/>
          <p:nvPr/>
        </p:nvSpPr>
        <p:spPr>
          <a:xfrm>
            <a:off x="6010450" y="658800"/>
            <a:ext cx="25131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Small Bead Frame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961175" y="501150"/>
            <a:ext cx="2009400" cy="1221300"/>
          </a:xfrm>
          <a:prstGeom prst="rect">
            <a:avLst/>
          </a:prstGeom>
          <a:solidFill>
            <a:schemeClr val="dk1"/>
          </a:solidFill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/>
              <a:t>Rekenrek</a:t>
            </a:r>
          </a:p>
          <a:p>
            <a:pPr lvl="0" algn="ctr" rtl="0">
              <a:spcBef>
                <a:spcPts val="0"/>
              </a:spcBef>
              <a:buNone/>
            </a:pPr>
            <a:endParaRPr sz="3000"/>
          </a:p>
          <a:p>
            <a:pPr lvl="0" algn="ctr" rtl="0">
              <a:spcBef>
                <a:spcPts val="0"/>
              </a:spcBef>
              <a:buNone/>
            </a:pPr>
            <a:endParaRPr sz="3000"/>
          </a:p>
          <a:p>
            <a:pPr lvl="0" algn="ctr" rtl="0">
              <a:spcBef>
                <a:spcPts val="0"/>
              </a:spcBef>
              <a:buNone/>
            </a:pPr>
            <a:endParaRPr sz="3000"/>
          </a:p>
        </p:txBody>
      </p:sp>
      <p:sp>
        <p:nvSpPr>
          <p:cNvPr id="175" name="Shape 17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13</a:t>
            </a:fld>
            <a:endParaRPr lang="en"/>
          </a:p>
        </p:txBody>
      </p:sp>
      <p:pic>
        <p:nvPicPr>
          <p:cNvPr id="176" name="Shape 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/>
          <p:cNvSpPr txBox="1"/>
          <p:nvPr/>
        </p:nvSpPr>
        <p:spPr>
          <a:xfrm>
            <a:off x="643775" y="2278775"/>
            <a:ext cx="2644200" cy="180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>
                <a:solidFill>
                  <a:srgbClr val="F3F3F3"/>
                </a:solidFill>
              </a:rPr>
              <a:t>Netherlands</a:t>
            </a:r>
          </a:p>
          <a:p>
            <a:pPr lvl="0" algn="ctr" rtl="0">
              <a:spcBef>
                <a:spcPts val="0"/>
              </a:spcBef>
              <a:buNone/>
            </a:pPr>
            <a:endParaRPr sz="3000">
              <a:solidFill>
                <a:srgbClr val="F3F3F3"/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sz="1800" b="1">
                <a:solidFill>
                  <a:srgbClr val="F3F3F3"/>
                </a:solidFill>
              </a:rPr>
              <a:t>Early 20th Century A.D.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984825" y="2038275"/>
            <a:ext cx="2009400" cy="681300"/>
          </a:xfrm>
          <a:prstGeom prst="rect">
            <a:avLst/>
          </a:prstGeom>
          <a:solidFill>
            <a:schemeClr val="dk1"/>
          </a:solidFill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/>
              <a:t>Robots</a:t>
            </a:r>
          </a:p>
          <a:p>
            <a:pPr lvl="0" algn="ctr" rtl="0">
              <a:spcBef>
                <a:spcPts val="0"/>
              </a:spcBef>
              <a:buNone/>
            </a:pPr>
            <a:endParaRPr sz="3000"/>
          </a:p>
          <a:p>
            <a:pPr lvl="0" algn="ctr" rtl="0">
              <a:spcBef>
                <a:spcPts val="0"/>
              </a:spcBef>
              <a:buNone/>
            </a:pPr>
            <a:endParaRPr sz="3000"/>
          </a:p>
          <a:p>
            <a:pPr lvl="0" algn="ctr" rtl="0">
              <a:spcBef>
                <a:spcPts val="0"/>
              </a:spcBef>
              <a:buNone/>
            </a:pPr>
            <a:endParaRPr sz="3000"/>
          </a:p>
        </p:txBody>
      </p:sp>
      <p:sp>
        <p:nvSpPr>
          <p:cNvPr id="183" name="Shape 18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14</a:t>
            </a:fld>
            <a:endParaRPr lang="en"/>
          </a:p>
        </p:txBody>
      </p:sp>
      <p:pic>
        <p:nvPicPr>
          <p:cNvPr id="184" name="Shape 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0725" y="501150"/>
            <a:ext cx="4352925" cy="4181475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85" name="Shape 185"/>
          <p:cNvSpPr txBox="1"/>
          <p:nvPr/>
        </p:nvSpPr>
        <p:spPr>
          <a:xfrm>
            <a:off x="4150275" y="4302025"/>
            <a:ext cx="15726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vexrobotics.com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961175" y="501150"/>
            <a:ext cx="2009400" cy="1221300"/>
          </a:xfrm>
          <a:prstGeom prst="rect">
            <a:avLst/>
          </a:prstGeom>
          <a:solidFill>
            <a:schemeClr val="dk1"/>
          </a:solidFill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/>
              <a:t>Software</a:t>
            </a:r>
          </a:p>
          <a:p>
            <a:pPr lvl="0" algn="ctr" rtl="0">
              <a:spcBef>
                <a:spcPts val="0"/>
              </a:spcBef>
              <a:buNone/>
            </a:pPr>
            <a:endParaRPr sz="3000"/>
          </a:p>
          <a:p>
            <a:pPr lvl="0" algn="ctr" rtl="0">
              <a:spcBef>
                <a:spcPts val="0"/>
              </a:spcBef>
              <a:buNone/>
            </a:pPr>
            <a:endParaRPr sz="3000"/>
          </a:p>
          <a:p>
            <a:pPr lvl="0" algn="ctr" rtl="0">
              <a:spcBef>
                <a:spcPts val="0"/>
              </a:spcBef>
              <a:buNone/>
            </a:pPr>
            <a:endParaRPr sz="3000"/>
          </a:p>
        </p:txBody>
      </p:sp>
      <p:sp>
        <p:nvSpPr>
          <p:cNvPr id="191" name="Shape 19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15</a:t>
            </a:fld>
            <a:endParaRPr lang="en"/>
          </a:p>
        </p:txBody>
      </p:sp>
      <p:pic>
        <p:nvPicPr>
          <p:cNvPr id="192" name="Shape 1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9325" y="304800"/>
            <a:ext cx="5471448" cy="4390821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93" name="Shape 1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792081"/>
            <a:ext cx="3048000" cy="22860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94" name="Shape 194"/>
          <p:cNvSpPr txBox="1"/>
          <p:nvPr/>
        </p:nvSpPr>
        <p:spPr>
          <a:xfrm>
            <a:off x="205150" y="3727231"/>
            <a:ext cx="3048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http://www.montessorialbum.com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200"/>
              <a:t>Concrete Instructional Materials</a:t>
            </a:r>
          </a:p>
        </p:txBody>
      </p:sp>
      <p:sp>
        <p:nvSpPr>
          <p:cNvPr id="200" name="Shape 20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2"/>
                </a:solidFill>
              </a:rPr>
              <a:t>16</a:t>
            </a:fld>
            <a:endParaRPr lang="en">
              <a:solidFill>
                <a:schemeClr val="lt2"/>
              </a:solidFill>
            </a:endParaRPr>
          </a:p>
        </p:txBody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460950" y="1985425"/>
            <a:ext cx="8222100" cy="2710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3600">
                <a:solidFill>
                  <a:srgbClr val="000000"/>
                </a:solidFill>
              </a:rPr>
              <a:t>Concrete / Abstract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title"/>
          </p:nvPr>
        </p:nvSpPr>
        <p:spPr>
          <a:xfrm>
            <a:off x="832600" y="844000"/>
            <a:ext cx="3294600" cy="1550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/>
              <a:t>Concrete Instructional Materials</a:t>
            </a:r>
          </a:p>
        </p:txBody>
      </p:sp>
      <p:sp>
        <p:nvSpPr>
          <p:cNvPr id="207" name="Shape 20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17</a:t>
            </a:fld>
            <a:endParaRPr lang="en">
              <a:solidFill>
                <a:schemeClr val="lt1"/>
              </a:solidFill>
            </a:endParaRPr>
          </a:p>
        </p:txBody>
      </p:sp>
      <p:pic>
        <p:nvPicPr>
          <p:cNvPr id="208" name="Shape 208"/>
          <p:cNvPicPr preferRelativeResize="0"/>
          <p:nvPr/>
        </p:nvPicPr>
        <p:blipFill rotWithShape="1">
          <a:blip r:embed="rId3">
            <a:alphaModFix/>
          </a:blip>
          <a:srcRect l="46349"/>
          <a:stretch/>
        </p:blipFill>
        <p:spPr>
          <a:xfrm>
            <a:off x="4085725" y="197325"/>
            <a:ext cx="4905875" cy="48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 Big Question</a:t>
            </a:r>
          </a:p>
        </p:txBody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471900" y="1718900"/>
            <a:ext cx="8222100" cy="548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400"/>
              <a:t>How do we go from left to right?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15" name="Shape 2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750" y="2267303"/>
            <a:ext cx="4644377" cy="257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Shape 216"/>
          <p:cNvSpPr txBox="1"/>
          <p:nvPr/>
        </p:nvSpPr>
        <p:spPr>
          <a:xfrm>
            <a:off x="5469150" y="3103162"/>
            <a:ext cx="3699000" cy="102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4800"/>
              <a:t>a</a:t>
            </a:r>
            <a:r>
              <a:rPr lang="en" sz="4800" baseline="30000"/>
              <a:t>2</a:t>
            </a:r>
            <a:r>
              <a:rPr lang="en" sz="4800"/>
              <a:t> + b</a:t>
            </a:r>
            <a:r>
              <a:rPr lang="en" sz="4800" baseline="30000"/>
              <a:t>2</a:t>
            </a:r>
            <a:r>
              <a:rPr lang="en" sz="4800"/>
              <a:t> = c</a:t>
            </a:r>
            <a:r>
              <a:rPr lang="en" sz="4800" baseline="30000"/>
              <a:t>2</a:t>
            </a:r>
          </a:p>
        </p:txBody>
      </p:sp>
      <p:cxnSp>
        <p:nvCxnSpPr>
          <p:cNvPr id="217" name="Shape 217"/>
          <p:cNvCxnSpPr/>
          <p:nvPr/>
        </p:nvCxnSpPr>
        <p:spPr>
          <a:xfrm>
            <a:off x="5035700" y="3680525"/>
            <a:ext cx="723900" cy="153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18" name="Shape 218"/>
          <p:cNvSpPr txBox="1"/>
          <p:nvPr/>
        </p:nvSpPr>
        <p:spPr>
          <a:xfrm>
            <a:off x="5058500" y="2666950"/>
            <a:ext cx="678300" cy="94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6000" b="1"/>
              <a:t>?</a:t>
            </a:r>
          </a:p>
        </p:txBody>
      </p:sp>
      <p:sp>
        <p:nvSpPr>
          <p:cNvPr id="219" name="Shape 21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18</a:t>
            </a:fld>
            <a:endParaRPr lang="en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Success not guaranteed</a:t>
            </a:r>
          </a:p>
        </p:txBody>
      </p:sp>
      <p:sp>
        <p:nvSpPr>
          <p:cNvPr id="225" name="Shape 22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19</a:t>
            </a:fld>
            <a:endParaRPr lang="en"/>
          </a:p>
        </p:txBody>
      </p:sp>
      <p:sp>
        <p:nvSpPr>
          <p:cNvPr id="226" name="Shape 226"/>
          <p:cNvSpPr txBox="1"/>
          <p:nvPr/>
        </p:nvSpPr>
        <p:spPr>
          <a:xfrm>
            <a:off x="736450" y="2127550"/>
            <a:ext cx="7843800" cy="245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>
              <a:spcBef>
                <a:spcPts val="0"/>
              </a:spcBef>
              <a:spcAft>
                <a:spcPts val="1000"/>
              </a:spcAft>
              <a:buSzPct val="100000"/>
              <a:buChar char="●"/>
            </a:pPr>
            <a:r>
              <a:rPr lang="en" sz="1800" b="1"/>
              <a:t>Extraneous perceptual details </a:t>
            </a:r>
            <a:r>
              <a:rPr lang="en" sz="1800"/>
              <a:t>distract learners from relevant information (Belenky and Schalk, 2014)</a:t>
            </a:r>
          </a:p>
          <a:p>
            <a:pPr marL="457200" lvl="0" indent="-342900">
              <a:spcBef>
                <a:spcPts val="0"/>
              </a:spcBef>
              <a:spcAft>
                <a:spcPts val="1000"/>
              </a:spcAft>
              <a:buSzPct val="100000"/>
              <a:buChar char="●"/>
            </a:pPr>
            <a:r>
              <a:rPr lang="en" sz="1800"/>
              <a:t>Concrete instructional materials </a:t>
            </a:r>
            <a:r>
              <a:rPr lang="en" sz="1800" b="1"/>
              <a:t>draw attention to themselves</a:t>
            </a:r>
            <a:r>
              <a:rPr lang="en" sz="1800"/>
              <a:t> rather than the underlying content being taught (Uttal et al. 1997)</a:t>
            </a:r>
          </a:p>
          <a:p>
            <a:pPr marL="457200" lvl="0" indent="-342900">
              <a:spcBef>
                <a:spcPts val="0"/>
              </a:spcBef>
              <a:spcAft>
                <a:spcPts val="1000"/>
              </a:spcAft>
              <a:buSzPct val="100000"/>
              <a:buChar char="●"/>
            </a:pPr>
            <a:r>
              <a:rPr lang="en" sz="1800" b="1"/>
              <a:t>Constrain transfer</a:t>
            </a:r>
            <a:r>
              <a:rPr lang="en" sz="1800"/>
              <a:t> of knowledge to novel problems (Goldstone and Sakamoto, 2003)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5398350" y="638400"/>
            <a:ext cx="3443700" cy="3866700"/>
          </a:xfrm>
          <a:prstGeom prst="rect">
            <a:avLst/>
          </a:prstGeom>
          <a:solidFill>
            <a:schemeClr val="lt1"/>
          </a:solidFill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434343"/>
                </a:solidFill>
              </a:rPr>
              <a:t>What was the first concrete instructional material in history?</a:t>
            </a:r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</a:t>
            </a:fld>
            <a:endParaRPr lang="en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Theories for why success is not guaranteed</a:t>
            </a:r>
            <a:endParaRPr lang="en" dirty="0"/>
          </a:p>
        </p:txBody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471900" y="1811498"/>
            <a:ext cx="8222100" cy="309667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" sz="2400" dirty="0">
                <a:solidFill>
                  <a:schemeClr val="bg2"/>
                </a:solidFill>
              </a:rPr>
              <a:t>Teacher Perceptions</a:t>
            </a: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" sz="2400" dirty="0">
                <a:solidFill>
                  <a:schemeClr val="bg2"/>
                </a:solidFill>
              </a:rPr>
              <a:t>Dual Representation</a:t>
            </a: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" sz="2400" dirty="0">
                <a:solidFill>
                  <a:schemeClr val="bg2"/>
                </a:solidFill>
              </a:rPr>
              <a:t>Structure of Environment</a:t>
            </a: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" sz="2400" dirty="0">
                <a:solidFill>
                  <a:schemeClr val="bg2"/>
                </a:solidFill>
              </a:rPr>
              <a:t>Link Between Concrete and Abstract Representations</a:t>
            </a:r>
          </a:p>
        </p:txBody>
      </p:sp>
      <p:sp>
        <p:nvSpPr>
          <p:cNvPr id="233" name="Shape 23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20</a:t>
            </a:fld>
            <a:endParaRPr lang="en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 idx="4294967295"/>
          </p:nvPr>
        </p:nvSpPr>
        <p:spPr>
          <a:xfrm>
            <a:off x="76200" y="0"/>
            <a:ext cx="5097000" cy="138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800">
                <a:solidFill>
                  <a:srgbClr val="000000"/>
                </a:solidFill>
              </a:rPr>
              <a:t>What Does this Mean for Us?</a:t>
            </a:r>
          </a:p>
          <a:p>
            <a:pPr lvl="0" algn="ctr">
              <a:spcBef>
                <a:spcPts val="0"/>
              </a:spcBef>
              <a:buNone/>
            </a:pPr>
            <a:endParaRPr sz="2800">
              <a:solidFill>
                <a:srgbClr val="000000"/>
              </a:solidFill>
            </a:endParaRPr>
          </a:p>
        </p:txBody>
      </p:sp>
      <p:sp>
        <p:nvSpPr>
          <p:cNvPr id="239" name="Shape 239"/>
          <p:cNvSpPr txBox="1">
            <a:spLocks noGrp="1"/>
          </p:cNvSpPr>
          <p:nvPr>
            <p:ph type="subTitle" idx="4294967295"/>
          </p:nvPr>
        </p:nvSpPr>
        <p:spPr>
          <a:xfrm>
            <a:off x="265500" y="2130648"/>
            <a:ext cx="4045200" cy="2958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ct val="100000"/>
              <a:buAutoNum type="arabicPeriod"/>
            </a:pPr>
            <a:r>
              <a:rPr lang="en" sz="2400">
                <a:solidFill>
                  <a:srgbClr val="000000"/>
                </a:solidFill>
              </a:rPr>
              <a:t>Minimize use of objects highly familiar in a non-learning context</a:t>
            </a:r>
            <a:br>
              <a:rPr lang="en" sz="2400">
                <a:solidFill>
                  <a:srgbClr val="000000"/>
                </a:solidFill>
              </a:rPr>
            </a:br>
            <a:endParaRPr lang="en" sz="2400">
              <a:solidFill>
                <a:srgbClr val="000000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 sz="2400">
              <a:solidFill>
                <a:srgbClr val="000000"/>
              </a:solidFill>
            </a:endParaRP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 l="21350" r="21607"/>
          <a:stretch/>
        </p:blipFill>
        <p:spPr>
          <a:xfrm>
            <a:off x="5232050" y="0"/>
            <a:ext cx="391194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Shape 2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9525" y="708349"/>
            <a:ext cx="3394249" cy="3394249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Shape 24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21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subTitle" idx="4294967295"/>
          </p:nvPr>
        </p:nvSpPr>
        <p:spPr>
          <a:xfrm>
            <a:off x="482825" y="1367995"/>
            <a:ext cx="4045200" cy="3721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ct val="100000"/>
              <a:buAutoNum type="arabicPeriod" startAt="2"/>
            </a:pPr>
            <a:r>
              <a:rPr lang="en" sz="2400">
                <a:solidFill>
                  <a:srgbClr val="000000"/>
                </a:solidFill>
              </a:rPr>
              <a:t>Minimize use of objects that are rich in perceptual detail </a:t>
            </a:r>
            <a:br>
              <a:rPr lang="en" sz="2400">
                <a:solidFill>
                  <a:srgbClr val="000000"/>
                </a:solidFill>
              </a:rPr>
            </a:br>
            <a:r>
              <a:rPr lang="en" sz="2400">
                <a:solidFill>
                  <a:srgbClr val="000000"/>
                </a:solidFill>
              </a:rPr>
              <a:t>(at least for younger children)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400">
                <a:solidFill>
                  <a:srgbClr val="000000"/>
                </a:solidFill>
              </a:rPr>
              <a:t>(there are exceptions.)</a:t>
            </a:r>
          </a:p>
          <a:p>
            <a:pPr lvl="0">
              <a:spcBef>
                <a:spcPts val="0"/>
              </a:spcBef>
              <a:buNone/>
            </a:pPr>
            <a:endParaRPr sz="2400">
              <a:solidFill>
                <a:srgbClr val="000000"/>
              </a:solidFill>
            </a:endParaRPr>
          </a:p>
        </p:txBody>
      </p:sp>
      <p:pic>
        <p:nvPicPr>
          <p:cNvPr id="248" name="Shape 248"/>
          <p:cNvPicPr preferRelativeResize="0"/>
          <p:nvPr/>
        </p:nvPicPr>
        <p:blipFill rotWithShape="1">
          <a:blip r:embed="rId3">
            <a:alphaModFix/>
          </a:blip>
          <a:srcRect l="41076" r="4840"/>
          <a:stretch/>
        </p:blipFill>
        <p:spPr>
          <a:xfrm>
            <a:off x="4971250" y="0"/>
            <a:ext cx="417275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Shape 2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6087" y="960224"/>
            <a:ext cx="3223072" cy="3223072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Shape 25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22</a:t>
            </a:fld>
            <a:endParaRPr lang="en"/>
          </a:p>
        </p:txBody>
      </p:sp>
      <p:sp>
        <p:nvSpPr>
          <p:cNvPr id="251" name="Shape 251"/>
          <p:cNvSpPr txBox="1">
            <a:spLocks noGrp="1"/>
          </p:cNvSpPr>
          <p:nvPr>
            <p:ph type="title" idx="4294967295"/>
          </p:nvPr>
        </p:nvSpPr>
        <p:spPr>
          <a:xfrm>
            <a:off x="76200" y="0"/>
            <a:ext cx="5097000" cy="138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800">
                <a:solidFill>
                  <a:srgbClr val="000000"/>
                </a:solidFill>
              </a:rPr>
              <a:t>What Does this Mean for Us?</a:t>
            </a:r>
          </a:p>
          <a:p>
            <a:pPr lvl="0" algn="ctr" rtl="0">
              <a:spcBef>
                <a:spcPts val="0"/>
              </a:spcBef>
              <a:buNone/>
            </a:pPr>
            <a:endParaRPr sz="28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Big Question</a:t>
            </a:r>
          </a:p>
        </p:txBody>
      </p:sp>
      <p:pic>
        <p:nvPicPr>
          <p:cNvPr id="257" name="Shape 2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750" y="2267303"/>
            <a:ext cx="4644377" cy="257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Shape 258"/>
          <p:cNvSpPr txBox="1"/>
          <p:nvPr/>
        </p:nvSpPr>
        <p:spPr>
          <a:xfrm>
            <a:off x="5469150" y="3103162"/>
            <a:ext cx="3699000" cy="102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800"/>
              <a:t>a</a:t>
            </a:r>
            <a:r>
              <a:rPr lang="en" sz="4800" baseline="30000"/>
              <a:t>2</a:t>
            </a:r>
            <a:r>
              <a:rPr lang="en" sz="4800"/>
              <a:t> + b</a:t>
            </a:r>
            <a:r>
              <a:rPr lang="en" sz="4800" baseline="30000"/>
              <a:t>2</a:t>
            </a:r>
            <a:r>
              <a:rPr lang="en" sz="4800"/>
              <a:t> = c</a:t>
            </a:r>
            <a:r>
              <a:rPr lang="en" sz="4800" baseline="30000"/>
              <a:t>2</a:t>
            </a:r>
          </a:p>
        </p:txBody>
      </p:sp>
      <p:cxnSp>
        <p:nvCxnSpPr>
          <p:cNvPr id="259" name="Shape 259"/>
          <p:cNvCxnSpPr/>
          <p:nvPr/>
        </p:nvCxnSpPr>
        <p:spPr>
          <a:xfrm>
            <a:off x="5035700" y="3680525"/>
            <a:ext cx="723900" cy="153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60" name="Shape 260"/>
          <p:cNvSpPr txBox="1"/>
          <p:nvPr/>
        </p:nvSpPr>
        <p:spPr>
          <a:xfrm>
            <a:off x="5058500" y="2666950"/>
            <a:ext cx="678300" cy="94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 b="1"/>
              <a:t>?</a:t>
            </a:r>
          </a:p>
        </p:txBody>
      </p:sp>
      <p:sp>
        <p:nvSpPr>
          <p:cNvPr id="261" name="Shape 26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23</a:t>
            </a:fld>
            <a:endParaRPr lang="en"/>
          </a:p>
        </p:txBody>
      </p:sp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460950" y="1718900"/>
            <a:ext cx="8222100" cy="548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Clr>
                <a:srgbClr val="000000"/>
              </a:buClr>
              <a:buSzPct val="100000"/>
              <a:buAutoNum type="arabicPeriod" startAt="3"/>
            </a:pPr>
            <a:r>
              <a:rPr lang="en" sz="2400">
                <a:solidFill>
                  <a:srgbClr val="000000"/>
                </a:solidFill>
              </a:rPr>
              <a:t>Address Transference: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title"/>
          </p:nvPr>
        </p:nvSpPr>
        <p:spPr>
          <a:xfrm>
            <a:off x="832600" y="844000"/>
            <a:ext cx="7228800" cy="827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Concreteness Fading</a:t>
            </a:r>
          </a:p>
        </p:txBody>
      </p:sp>
      <p:sp>
        <p:nvSpPr>
          <p:cNvPr id="268" name="Shape 26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24</a:t>
            </a:fld>
            <a:endParaRPr lang="en"/>
          </a:p>
        </p:txBody>
      </p:sp>
      <p:sp>
        <p:nvSpPr>
          <p:cNvPr id="269" name="Shape 269"/>
          <p:cNvSpPr txBox="1"/>
          <p:nvPr/>
        </p:nvSpPr>
        <p:spPr>
          <a:xfrm>
            <a:off x="1042875" y="1706725"/>
            <a:ext cx="7344000" cy="295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</a:rPr>
              <a:t>Recently articulated in contemporary terms by </a:t>
            </a:r>
          </a:p>
          <a:p>
            <a:pPr marL="457200" lvl="0" indent="0" rtl="0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</a:rPr>
              <a:t>Fyfe, McNeil, Son, &amp; Goldstone (2014) </a:t>
            </a:r>
          </a:p>
          <a:p>
            <a:pPr marL="914400" lvl="0" indent="0">
              <a:spcBef>
                <a:spcPts val="0"/>
              </a:spcBef>
              <a:buNone/>
            </a:pPr>
            <a:r>
              <a:rPr lang="en" sz="2000" i="1">
                <a:solidFill>
                  <a:srgbClr val="FFFFFF"/>
                </a:solidFill>
              </a:rPr>
              <a:t>Concreteness Fading in Mathematics and Science Instruction: a Systematic Review</a:t>
            </a:r>
          </a:p>
          <a:p>
            <a:pPr lvl="0">
              <a:spcBef>
                <a:spcPts val="0"/>
              </a:spcBef>
              <a:buNone/>
            </a:pPr>
            <a:endParaRPr sz="2000">
              <a:solidFill>
                <a:srgbClr val="FFFFFF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</a:rPr>
              <a:t>Based on the work of Jerome Bruner 1915- 2016</a:t>
            </a:r>
          </a:p>
          <a:p>
            <a:pPr marL="457200" lvl="0" indent="0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</a:rPr>
              <a:t>Theory of Instruction</a:t>
            </a:r>
          </a:p>
          <a:p>
            <a:pPr marL="457200" lvl="0" indent="0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</a:rPr>
              <a:t>Concepts and Procedures should be present in 3 stages:</a:t>
            </a:r>
          </a:p>
          <a:p>
            <a:pPr lvl="0">
              <a:spcBef>
                <a:spcPts val="0"/>
              </a:spcBef>
              <a:buNone/>
            </a:pPr>
            <a:endParaRPr sz="2000">
              <a:solidFill>
                <a:srgbClr val="FFFFFF"/>
              </a:solidFill>
            </a:endParaRPr>
          </a:p>
          <a:p>
            <a:pPr marL="457200" lvl="0" indent="0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</a:rPr>
              <a:t>Enactive -&gt; Iconic -&gt; Symbolic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25</a:t>
            </a:fld>
            <a:endParaRPr lang="en"/>
          </a:p>
        </p:txBody>
      </p:sp>
      <p:sp>
        <p:nvSpPr>
          <p:cNvPr id="275" name="Shape 275"/>
          <p:cNvSpPr txBox="1"/>
          <p:nvPr/>
        </p:nvSpPr>
        <p:spPr>
          <a:xfrm>
            <a:off x="900000" y="640250"/>
            <a:ext cx="3786300" cy="51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</a:rPr>
              <a:t>Enactive -&gt; Iconic -&gt; Symbolic</a:t>
            </a:r>
          </a:p>
        </p:txBody>
      </p:sp>
      <p:pic>
        <p:nvPicPr>
          <p:cNvPr id="276" name="Shape 276"/>
          <p:cNvPicPr preferRelativeResize="0"/>
          <p:nvPr/>
        </p:nvPicPr>
        <p:blipFill rotWithShape="1">
          <a:blip r:embed="rId3">
            <a:alphaModFix/>
          </a:blip>
          <a:srcRect l="50150" t="50480" r="17542"/>
          <a:stretch/>
        </p:blipFill>
        <p:spPr>
          <a:xfrm>
            <a:off x="2420720" y="1609718"/>
            <a:ext cx="1759400" cy="2209624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77" name="Shape 277"/>
          <p:cNvPicPr preferRelativeResize="0"/>
          <p:nvPr/>
        </p:nvPicPr>
        <p:blipFill rotWithShape="1">
          <a:blip r:embed="rId4">
            <a:alphaModFix/>
          </a:blip>
          <a:srcRect l="11251" r="50267" b="37083"/>
          <a:stretch/>
        </p:blipFill>
        <p:spPr>
          <a:xfrm>
            <a:off x="326125" y="1563925"/>
            <a:ext cx="1759400" cy="2301224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78" name="Shape 278"/>
          <p:cNvSpPr txBox="1"/>
          <p:nvPr/>
        </p:nvSpPr>
        <p:spPr>
          <a:xfrm>
            <a:off x="7315200" y="1811662"/>
            <a:ext cx="1614600" cy="19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</a:rPr>
              <a:t>V= a</a:t>
            </a:r>
            <a:r>
              <a:rPr lang="en" sz="3000" baseline="30000">
                <a:solidFill>
                  <a:srgbClr val="FFFFFF"/>
                </a:solidFill>
              </a:rPr>
              <a:t>3</a:t>
            </a:r>
          </a:p>
          <a:p>
            <a:pPr lvl="0">
              <a:spcBef>
                <a:spcPts val="0"/>
              </a:spcBef>
              <a:buNone/>
            </a:pPr>
            <a:endParaRPr sz="3000" baseline="30000">
              <a:solidFill>
                <a:srgbClr val="FFFFFF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</a:rPr>
              <a:t>A = 6a</a:t>
            </a:r>
            <a:r>
              <a:rPr lang="en" sz="3000" baseline="30000">
                <a:solidFill>
                  <a:srgbClr val="FFFFFF"/>
                </a:solidFill>
              </a:rPr>
              <a:t>2</a:t>
            </a:r>
          </a:p>
        </p:txBody>
      </p:sp>
      <p:pic>
        <p:nvPicPr>
          <p:cNvPr id="279" name="Shape 279"/>
          <p:cNvPicPr preferRelativeResize="0"/>
          <p:nvPr/>
        </p:nvPicPr>
        <p:blipFill rotWithShape="1">
          <a:blip r:embed="rId5">
            <a:alphaModFix/>
          </a:blip>
          <a:srcRect l="8357" t="12289" r="7736" b="10028"/>
          <a:stretch/>
        </p:blipFill>
        <p:spPr>
          <a:xfrm>
            <a:off x="4560275" y="1563925"/>
            <a:ext cx="2374774" cy="2301224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80" name="Shape 280"/>
          <p:cNvSpPr txBox="1"/>
          <p:nvPr/>
        </p:nvSpPr>
        <p:spPr>
          <a:xfrm>
            <a:off x="909600" y="0"/>
            <a:ext cx="5015100" cy="51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600">
                <a:solidFill>
                  <a:srgbClr val="FFFFFF"/>
                </a:solidFill>
              </a:rPr>
              <a:t>Montessori Geometric Solids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title"/>
          </p:nvPr>
        </p:nvSpPr>
        <p:spPr>
          <a:xfrm>
            <a:off x="832600" y="844000"/>
            <a:ext cx="7228800" cy="827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Montessori’s Theory</a:t>
            </a:r>
          </a:p>
        </p:txBody>
      </p:sp>
      <p:sp>
        <p:nvSpPr>
          <p:cNvPr id="286" name="Shape 28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26</a:t>
            </a:fld>
            <a:endParaRPr lang="en"/>
          </a:p>
        </p:txBody>
      </p:sp>
      <p:sp>
        <p:nvSpPr>
          <p:cNvPr id="287" name="Shape 287"/>
          <p:cNvSpPr txBox="1"/>
          <p:nvPr/>
        </p:nvSpPr>
        <p:spPr>
          <a:xfrm>
            <a:off x="1011700" y="1802725"/>
            <a:ext cx="6870600" cy="272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b="1">
                <a:solidFill>
                  <a:srgbClr val="F3F3F3"/>
                </a:solidFill>
              </a:rPr>
              <a:t>Experimental Psychology</a:t>
            </a:r>
          </a:p>
          <a:p>
            <a:pPr lvl="0">
              <a:spcBef>
                <a:spcPts val="0"/>
              </a:spcBef>
              <a:buNone/>
            </a:pPr>
            <a:endParaRPr sz="1800">
              <a:solidFill>
                <a:srgbClr val="F3F3F3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" sz="1800">
                <a:solidFill>
                  <a:srgbClr val="F3F3F3"/>
                </a:solidFill>
              </a:rPr>
              <a:t>Materials as Factors of Development:</a:t>
            </a:r>
          </a:p>
          <a:p>
            <a:pPr marL="457200" lvl="0" indent="-342900">
              <a:spcBef>
                <a:spcPts val="0"/>
              </a:spcBef>
              <a:buClr>
                <a:srgbClr val="F3F3F3"/>
              </a:buClr>
              <a:buSzPct val="100000"/>
              <a:buChar char="●"/>
            </a:pPr>
            <a:r>
              <a:rPr lang="en" sz="1800">
                <a:solidFill>
                  <a:srgbClr val="F3F3F3"/>
                </a:solidFill>
              </a:rPr>
              <a:t>Determining quantities and qualities of materials</a:t>
            </a:r>
          </a:p>
          <a:p>
            <a:pPr marL="457200" lvl="0" indent="-342900" rtl="0">
              <a:spcBef>
                <a:spcPts val="0"/>
              </a:spcBef>
              <a:buClr>
                <a:srgbClr val="F3F3F3"/>
              </a:buClr>
              <a:buSzPct val="100000"/>
              <a:buChar char="●"/>
            </a:pPr>
            <a:r>
              <a:rPr lang="en" sz="1800">
                <a:solidFill>
                  <a:srgbClr val="F3F3F3"/>
                </a:solidFill>
              </a:rPr>
              <a:t>Correspondence between internal needs and external stimuli</a:t>
            </a:r>
          </a:p>
          <a:p>
            <a:pPr marL="457200" lvl="0" indent="-342900" rtl="0">
              <a:spcBef>
                <a:spcPts val="0"/>
              </a:spcBef>
              <a:buClr>
                <a:srgbClr val="F3F3F3"/>
              </a:buClr>
              <a:buSzPct val="100000"/>
              <a:buChar char="●"/>
            </a:pPr>
            <a:r>
              <a:rPr lang="en" sz="1800">
                <a:solidFill>
                  <a:srgbClr val="F3F3F3"/>
                </a:solidFill>
              </a:rPr>
              <a:t>Control of Error</a:t>
            </a:r>
          </a:p>
          <a:p>
            <a:pPr marL="457200" lvl="0" indent="-342900" rtl="0">
              <a:spcBef>
                <a:spcPts val="0"/>
              </a:spcBef>
              <a:buClr>
                <a:srgbClr val="F3F3F3"/>
              </a:buClr>
              <a:buSzPct val="100000"/>
              <a:buChar char="●"/>
            </a:pPr>
            <a:r>
              <a:rPr lang="en" sz="1800">
                <a:solidFill>
                  <a:srgbClr val="F3F3F3"/>
                </a:solidFill>
              </a:rPr>
              <a:t>Teacher Presentation</a:t>
            </a:r>
          </a:p>
          <a:p>
            <a:pPr marL="457200" lvl="0" indent="-342900">
              <a:spcBef>
                <a:spcPts val="0"/>
              </a:spcBef>
              <a:buClr>
                <a:srgbClr val="F3F3F3"/>
              </a:buClr>
              <a:buSzPct val="100000"/>
              <a:buChar char="●"/>
            </a:pPr>
            <a:r>
              <a:rPr lang="en" sz="1800">
                <a:solidFill>
                  <a:srgbClr val="F3F3F3"/>
                </a:solidFill>
              </a:rPr>
              <a:t>Sequence (Staircase) of Materials</a:t>
            </a:r>
          </a:p>
          <a:p>
            <a:pPr lvl="0">
              <a:spcBef>
                <a:spcPts val="0"/>
              </a:spcBef>
              <a:buNone/>
            </a:pPr>
            <a:endParaRPr sz="1800">
              <a:solidFill>
                <a:srgbClr val="F3F3F3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 sz="1800">
              <a:solidFill>
                <a:srgbClr val="F3F3F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Demonstrations</a:t>
            </a:r>
          </a:p>
        </p:txBody>
      </p:sp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27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z="1200"/>
              <a:t>28</a:t>
            </a:fld>
            <a:endParaRPr lang="en" sz="1200"/>
          </a:p>
        </p:txBody>
      </p:sp>
      <p:sp>
        <p:nvSpPr>
          <p:cNvPr id="300" name="Shape 300"/>
          <p:cNvSpPr txBox="1"/>
          <p:nvPr/>
        </p:nvSpPr>
        <p:spPr>
          <a:xfrm>
            <a:off x="904050" y="289575"/>
            <a:ext cx="73359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200" b="1" dirty="0"/>
              <a:t>Bibliography</a:t>
            </a:r>
          </a:p>
        </p:txBody>
      </p:sp>
      <p:sp>
        <p:nvSpPr>
          <p:cNvPr id="301" name="Shape 301"/>
          <p:cNvSpPr txBox="1"/>
          <p:nvPr/>
        </p:nvSpPr>
        <p:spPr>
          <a:xfrm>
            <a:off x="442050" y="549698"/>
            <a:ext cx="8259900" cy="414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457200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" sz="1200" dirty="0"/>
              <a:t>Bouck, E., Satsangi, R., Doughty, T., &amp; Courtney, W. (2014). Virtual and Concrete Manipulatives: A Comparison of Approaches for Solving Mathematics Problems for Students with Autism Spectrum Disorder. </a:t>
            </a:r>
            <a:r>
              <a:rPr lang="en" sz="1200" i="1" dirty="0"/>
              <a:t>Journal of Autism &amp; Developmental Disorders, 44</a:t>
            </a:r>
            <a:r>
              <a:rPr lang="en" sz="1200" dirty="0"/>
              <a:t>(1), 180-193.</a:t>
            </a:r>
          </a:p>
          <a:p>
            <a:pPr marL="457200" lvl="0" indent="-457200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" sz="1200" dirty="0"/>
              <a:t>Brown, M. C., McNeil, N. M., &amp; Glenberg, A. M. (2009). Using Concreteness in Education: Real Problems, Potential Solutions. </a:t>
            </a:r>
            <a:r>
              <a:rPr lang="en" sz="1200" i="1" dirty="0"/>
              <a:t>Child Development Perspectives, 3</a:t>
            </a:r>
            <a:r>
              <a:rPr lang="en" sz="1200" dirty="0"/>
              <a:t>(3), 160-164.</a:t>
            </a:r>
          </a:p>
          <a:p>
            <a:pPr marL="457200" lvl="0" indent="-457200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" sz="1200" dirty="0"/>
              <a:t>Burns, B. A., &amp; Hamm, E. M. (2011). A Comparison of Concrete and Virtual Manipulative Use in Third- and Fourth-Grade Mathematics. </a:t>
            </a:r>
            <a:r>
              <a:rPr lang="en" sz="1200" i="1" dirty="0"/>
              <a:t>School Science &amp; Mathematics, 111</a:t>
            </a:r>
            <a:r>
              <a:rPr lang="en" sz="1200" dirty="0"/>
              <a:t>(6), 256-261.</a:t>
            </a:r>
          </a:p>
          <a:p>
            <a:pPr marL="457200" lvl="0" indent="-457200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" sz="1200" dirty="0"/>
              <a:t>Carbonneau, K. </a:t>
            </a:r>
            <a:r>
              <a:rPr lang="en" sz="1200" dirty="0" smtClean="0"/>
              <a:t>J., </a:t>
            </a:r>
            <a:r>
              <a:rPr lang="en" sz="1200" dirty="0"/>
              <a:t>Marley, S. C</a:t>
            </a:r>
            <a:r>
              <a:rPr lang="en" sz="1200" dirty="0" smtClean="0"/>
              <a:t>., </a:t>
            </a:r>
            <a:r>
              <a:rPr lang="en" sz="1200" dirty="0"/>
              <a:t>&amp; Selig, J. P. (2013). A Meta-Analysis of the Efficacy of Teaching Mathematics With Concrete Manipulatives. </a:t>
            </a:r>
            <a:r>
              <a:rPr lang="en" sz="1200" i="1" dirty="0"/>
              <a:t>Journal of Educational Psychology, 105</a:t>
            </a:r>
            <a:r>
              <a:rPr lang="en" sz="1200" dirty="0"/>
              <a:t>(2), 380-400.</a:t>
            </a:r>
          </a:p>
          <a:p>
            <a:pPr marL="457200" lvl="0" indent="-457200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" sz="1200" dirty="0"/>
              <a:t>Clements, D. H., &amp; McMillen, S. (1996). RETHINKING "CONCRETE" MANIPULATIVES. </a:t>
            </a:r>
            <a:r>
              <a:rPr lang="en" sz="1200" i="1" dirty="0"/>
              <a:t>Teaching Children Mathematics, 2</a:t>
            </a:r>
            <a:r>
              <a:rPr lang="en" sz="1200" dirty="0"/>
              <a:t>(5), 270-279.</a:t>
            </a:r>
          </a:p>
          <a:p>
            <a:pPr marL="457200" lvl="0" indent="-457200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" sz="1200" dirty="0"/>
              <a:t>Flores, M. M. </a:t>
            </a:r>
            <a:r>
              <a:rPr lang="en" sz="1200" dirty="0" smtClean="0"/>
              <a:t>(</a:t>
            </a:r>
            <a:r>
              <a:rPr lang="en" sz="1200" dirty="0"/>
              <a:t>2010). Using the Concrete--Representational--Abstract Sequence to Teach Subtraction With Regrouping to Students at Risk for Failure. </a:t>
            </a:r>
            <a:r>
              <a:rPr lang="en" sz="1200" i="1" dirty="0"/>
              <a:t>Remedial &amp; Special Education, 31</a:t>
            </a:r>
            <a:r>
              <a:rPr lang="en" sz="1200" dirty="0"/>
              <a:t>(3), 195-207.</a:t>
            </a:r>
          </a:p>
          <a:p>
            <a:pPr marL="457200" lvl="0" indent="-457200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" sz="1200" dirty="0"/>
              <a:t>Fyfe, E. R., McNeil, N. M., Son, J. Y., &amp; Goldstone, R. L. (2014). Concreteness Fading in Mathematics and Science Instruction: A Systematic Review. </a:t>
            </a:r>
            <a:r>
              <a:rPr lang="en" sz="1200" i="1" dirty="0"/>
              <a:t>Educational Psychology Review, 26</a:t>
            </a:r>
            <a:r>
              <a:rPr lang="en" sz="1200" dirty="0"/>
              <a:t>(1), 9-25.</a:t>
            </a:r>
          </a:p>
          <a:p>
            <a:pPr marL="457200" lvl="0" indent="-457200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" sz="1200" dirty="0"/>
              <a:t>Limin Jao, l</a:t>
            </a:r>
            <a:r>
              <a:rPr lang="en" sz="1200" dirty="0" smtClean="0"/>
              <a:t>. </a:t>
            </a:r>
            <a:r>
              <a:rPr lang="en" sz="1200" dirty="0"/>
              <a:t>(2013). From sailing ships to subtraction symbols: Multiple representations to support abstraction. </a:t>
            </a:r>
            <a:r>
              <a:rPr lang="en" sz="1200" i="1" dirty="0"/>
              <a:t>International Journal for Mathematics Teaching &amp; Learning</a:t>
            </a:r>
            <a:r>
              <a:rPr lang="en" sz="1200" dirty="0"/>
              <a:t>, 1-15.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z="1200"/>
              <a:t>29</a:t>
            </a:fld>
            <a:endParaRPr lang="en" sz="1200"/>
          </a:p>
        </p:txBody>
      </p:sp>
      <p:sp>
        <p:nvSpPr>
          <p:cNvPr id="307" name="Shape 307"/>
          <p:cNvSpPr txBox="1"/>
          <p:nvPr/>
        </p:nvSpPr>
        <p:spPr>
          <a:xfrm>
            <a:off x="904050" y="289575"/>
            <a:ext cx="73359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 b="1"/>
              <a:t>Bibliography</a:t>
            </a:r>
          </a:p>
        </p:txBody>
      </p:sp>
      <p:sp>
        <p:nvSpPr>
          <p:cNvPr id="308" name="Shape 308"/>
          <p:cNvSpPr txBox="1"/>
          <p:nvPr/>
        </p:nvSpPr>
        <p:spPr>
          <a:xfrm>
            <a:off x="413675" y="683175"/>
            <a:ext cx="8259900" cy="414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457200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" sz="1200" dirty="0"/>
              <a:t>Mancl, D. B., Miller, S. P., &amp; Kennedy, M. (2012). Using the Concrete-Representational-Abstract Sequence with Integrated Strategy Instruction to Teach Subtraction with Regrouping to Students with Learning Disabilities. </a:t>
            </a:r>
            <a:r>
              <a:rPr lang="en" sz="1200" i="1" dirty="0"/>
              <a:t>Learning Disabilities Research &amp; Practice (Wiley-Blackwell), 27</a:t>
            </a:r>
            <a:r>
              <a:rPr lang="en" sz="1200" dirty="0"/>
              <a:t>(4), 152-166.</a:t>
            </a:r>
          </a:p>
          <a:p>
            <a:pPr marL="457200" lvl="0" indent="-457200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" sz="1200" dirty="0"/>
              <a:t>Marley, S. C., &amp; Carbonneau, K. J. (2014). Future Directions for Theory and Research with Instructional Manipulatives: Commentary on the Special Issue Papers. </a:t>
            </a:r>
            <a:r>
              <a:rPr lang="en" sz="1200" i="1" dirty="0"/>
              <a:t>Educational Psychology Review, 26</a:t>
            </a:r>
            <a:r>
              <a:rPr lang="en" sz="1200" dirty="0"/>
              <a:t>(1), 91-100.</a:t>
            </a:r>
          </a:p>
          <a:p>
            <a:pPr marL="457200" lvl="0" indent="-457200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" sz="1200" dirty="0"/>
              <a:t>Marley, S. C., &amp; Carbonneau, K. J. (2014). Theoretical Perspectives and Empirical Evidence Relevant to Classroom Instruction with Manipulatives. </a:t>
            </a:r>
            <a:r>
              <a:rPr lang="en" sz="1200" i="1" dirty="0"/>
              <a:t>Educational Psychology Review, 26</a:t>
            </a:r>
            <a:r>
              <a:rPr lang="en" sz="1200" dirty="0"/>
              <a:t>(1), 1-7.</a:t>
            </a:r>
          </a:p>
          <a:p>
            <a:pPr marL="457200" lvl="0" indent="-457200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" sz="1200" dirty="0"/>
              <a:t>McNeil, N., &amp; Jarvin, L. (2007). When Theories Don't Add Up: Disentangling the Manipulatives Debate. </a:t>
            </a:r>
            <a:r>
              <a:rPr lang="en" sz="1200" i="1" dirty="0"/>
              <a:t>Theory Into Practice, 46</a:t>
            </a:r>
            <a:r>
              <a:rPr lang="en" sz="1200" dirty="0"/>
              <a:t>(4), 309-316.</a:t>
            </a:r>
          </a:p>
          <a:p>
            <a:pPr marL="457200" lvl="0" indent="-457200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" sz="1200" dirty="0"/>
              <a:t>Moyer, P. S. (2001). Are We Having Fun Yet? How Teachers Use Manipulatives to Teach Mathematics. </a:t>
            </a:r>
            <a:r>
              <a:rPr lang="en" sz="1200" i="1" dirty="0"/>
              <a:t>Educational Studies in Mathematics, 47</a:t>
            </a:r>
            <a:r>
              <a:rPr lang="en" sz="1200" dirty="0"/>
              <a:t>(2), 175-197.</a:t>
            </a:r>
          </a:p>
          <a:p>
            <a:pPr marL="457200" lvl="0" indent="-457200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" sz="1200" dirty="0"/>
              <a:t>Moyer-Packenham, P., Baker, J., Westenskow, A., Anderson, K., Shumway, J., Rodzon, K., &amp; Jordan, K. (2013). A Study Comparing Virtual Manipulatives with Other Instructional Treatments in Third- and Fourth-Grade Classrooms. </a:t>
            </a:r>
            <a:r>
              <a:rPr lang="en" sz="1200" i="1" dirty="0"/>
              <a:t>Journal of Education, 193</a:t>
            </a:r>
            <a:r>
              <a:rPr lang="en" sz="1200" dirty="0"/>
              <a:t>(2), 25-39.</a:t>
            </a:r>
          </a:p>
          <a:p>
            <a:pPr marL="457200" lvl="0" indent="-457200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" sz="1200" dirty="0"/>
              <a:t>Sarama, J., &amp; Clements, D. H. (2009). "Concrete" computer manipulatives in mathematics education. </a:t>
            </a:r>
            <a:r>
              <a:rPr lang="en" sz="1200" i="1" dirty="0"/>
              <a:t>Child Development Perspectives, 3</a:t>
            </a:r>
            <a:r>
              <a:rPr lang="en" sz="1200" dirty="0"/>
              <a:t>(3), 145-150.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Shape 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9625" y="227875"/>
            <a:ext cx="6684383" cy="4390823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294250" y="468600"/>
            <a:ext cx="1653300" cy="1221300"/>
          </a:xfrm>
          <a:prstGeom prst="rect">
            <a:avLst/>
          </a:prstGeom>
          <a:solidFill>
            <a:schemeClr val="dk1"/>
          </a:solidFill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/>
              <a:t>Abacus</a:t>
            </a:r>
          </a:p>
          <a:p>
            <a:pPr lvl="0" algn="ctr" rtl="0">
              <a:spcBef>
                <a:spcPts val="0"/>
              </a:spcBef>
              <a:buNone/>
            </a:pPr>
            <a:endParaRPr sz="3000"/>
          </a:p>
          <a:p>
            <a:pPr lvl="0" algn="ctr" rtl="0">
              <a:spcBef>
                <a:spcPts val="0"/>
              </a:spcBef>
              <a:buNone/>
            </a:pPr>
            <a:endParaRPr sz="3000"/>
          </a:p>
          <a:p>
            <a:pPr lvl="0" rtl="0">
              <a:spcBef>
                <a:spcPts val="0"/>
              </a:spcBef>
              <a:buNone/>
            </a:pPr>
            <a:endParaRPr sz="3000"/>
          </a:p>
        </p:txBody>
      </p:sp>
      <p:sp>
        <p:nvSpPr>
          <p:cNvPr id="88" name="Shape 88"/>
          <p:cNvSpPr txBox="1"/>
          <p:nvPr/>
        </p:nvSpPr>
        <p:spPr>
          <a:xfrm>
            <a:off x="7242800" y="4248500"/>
            <a:ext cx="1487700" cy="37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wikipedia.org</a:t>
            </a:r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3</a:t>
            </a:fld>
            <a:endParaRPr lang="en"/>
          </a:p>
        </p:txBody>
      </p:sp>
      <p:sp>
        <p:nvSpPr>
          <p:cNvPr id="90" name="Shape 90"/>
          <p:cNvSpPr txBox="1"/>
          <p:nvPr/>
        </p:nvSpPr>
        <p:spPr>
          <a:xfrm>
            <a:off x="294250" y="2050900"/>
            <a:ext cx="1904400" cy="180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>
                <a:solidFill>
                  <a:srgbClr val="F3F3F3"/>
                </a:solidFill>
              </a:rPr>
              <a:t>China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rgbClr val="F3F3F3"/>
                </a:solidFill>
              </a:rPr>
              <a:t>3,000 B.C.E.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294250" y="468600"/>
            <a:ext cx="1653300" cy="1221300"/>
          </a:xfrm>
          <a:prstGeom prst="rect">
            <a:avLst/>
          </a:prstGeom>
          <a:solidFill>
            <a:schemeClr val="dk1"/>
          </a:solidFill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/>
              <a:t>Abacus</a:t>
            </a:r>
          </a:p>
          <a:p>
            <a:pPr lvl="0" algn="ctr" rtl="0">
              <a:spcBef>
                <a:spcPts val="0"/>
              </a:spcBef>
              <a:buNone/>
            </a:pPr>
            <a:endParaRPr sz="3000"/>
          </a:p>
          <a:p>
            <a:pPr lvl="0" algn="ctr" rtl="0">
              <a:spcBef>
                <a:spcPts val="0"/>
              </a:spcBef>
              <a:buNone/>
            </a:pPr>
            <a:endParaRPr sz="3000"/>
          </a:p>
          <a:p>
            <a:pPr lvl="0" rtl="0">
              <a:spcBef>
                <a:spcPts val="0"/>
              </a:spcBef>
              <a:buNone/>
            </a:pPr>
            <a:endParaRPr sz="3000"/>
          </a:p>
        </p:txBody>
      </p:sp>
      <p:sp>
        <p:nvSpPr>
          <p:cNvPr id="96" name="Shape 96"/>
          <p:cNvSpPr txBox="1"/>
          <p:nvPr/>
        </p:nvSpPr>
        <p:spPr>
          <a:xfrm>
            <a:off x="2369875" y="4760525"/>
            <a:ext cx="3000000" cy="37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https://culturacientifica.com</a:t>
            </a:r>
          </a:p>
        </p:txBody>
      </p:sp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4</a:t>
            </a:fld>
            <a:endParaRPr lang="en"/>
          </a:p>
        </p:txBody>
      </p:sp>
      <p:pic>
        <p:nvPicPr>
          <p:cNvPr id="98" name="Shape 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0" y="0"/>
            <a:ext cx="6858002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 txBox="1"/>
          <p:nvPr/>
        </p:nvSpPr>
        <p:spPr>
          <a:xfrm>
            <a:off x="294250" y="2050900"/>
            <a:ext cx="1904400" cy="180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>
                <a:solidFill>
                  <a:srgbClr val="F3F3F3"/>
                </a:solidFill>
              </a:rPr>
              <a:t>Rome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800" b="1">
                <a:solidFill>
                  <a:srgbClr val="F3F3F3"/>
                </a:solidFill>
              </a:rPr>
              <a:t>8th - 5th B.C.E.</a:t>
            </a:r>
          </a:p>
        </p:txBody>
      </p:sp>
      <p:sp>
        <p:nvSpPr>
          <p:cNvPr id="100" name="Shape 100"/>
          <p:cNvSpPr txBox="1"/>
          <p:nvPr/>
        </p:nvSpPr>
        <p:spPr>
          <a:xfrm>
            <a:off x="7473600" y="4589200"/>
            <a:ext cx="1487700" cy="37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wikipedia.org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Shape 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3548" y="0"/>
            <a:ext cx="5047402" cy="4707323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538400" y="419775"/>
            <a:ext cx="2740200" cy="1045200"/>
          </a:xfrm>
          <a:prstGeom prst="rect">
            <a:avLst/>
          </a:prstGeom>
          <a:solidFill>
            <a:schemeClr val="dk1"/>
          </a:solidFill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/>
              <a:t>Wax Tablet</a:t>
            </a:r>
          </a:p>
        </p:txBody>
      </p:sp>
      <p:sp>
        <p:nvSpPr>
          <p:cNvPr id="107" name="Shape 107"/>
          <p:cNvSpPr txBox="1"/>
          <p:nvPr/>
        </p:nvSpPr>
        <p:spPr>
          <a:xfrm>
            <a:off x="6898450" y="4058875"/>
            <a:ext cx="2173800" cy="37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http://quod.lib.umich.edu</a:t>
            </a:r>
          </a:p>
        </p:txBody>
      </p:sp>
      <p:sp>
        <p:nvSpPr>
          <p:cNvPr id="108" name="Shape 10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5</a:t>
            </a:fld>
            <a:endParaRPr lang="en"/>
          </a:p>
        </p:txBody>
      </p:sp>
      <p:sp>
        <p:nvSpPr>
          <p:cNvPr id="109" name="Shape 109"/>
          <p:cNvSpPr txBox="1"/>
          <p:nvPr/>
        </p:nvSpPr>
        <p:spPr>
          <a:xfrm>
            <a:off x="863950" y="2132275"/>
            <a:ext cx="1904400" cy="180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>
                <a:solidFill>
                  <a:srgbClr val="F3F3F3"/>
                </a:solidFill>
              </a:rPr>
              <a:t>Greece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800" b="1">
                <a:solidFill>
                  <a:srgbClr val="F3F3F3"/>
                </a:solidFill>
              </a:rPr>
              <a:t>128 A.D.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9875" y="-12775"/>
            <a:ext cx="677412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308375" y="475650"/>
            <a:ext cx="1653300" cy="924300"/>
          </a:xfrm>
          <a:prstGeom prst="rect">
            <a:avLst/>
          </a:prstGeom>
          <a:solidFill>
            <a:schemeClr val="dk1"/>
          </a:solidFill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/>
              <a:t>Quipu</a:t>
            </a:r>
          </a:p>
          <a:p>
            <a:pPr lvl="0">
              <a:spcBef>
                <a:spcPts val="0"/>
              </a:spcBef>
              <a:buNone/>
            </a:pPr>
            <a:endParaRPr sz="3000"/>
          </a:p>
        </p:txBody>
      </p:sp>
      <p:sp>
        <p:nvSpPr>
          <p:cNvPr id="116" name="Shape 116"/>
          <p:cNvSpPr txBox="1"/>
          <p:nvPr/>
        </p:nvSpPr>
        <p:spPr>
          <a:xfrm>
            <a:off x="2369875" y="4773300"/>
            <a:ext cx="2388900" cy="37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https://culturacientifica.com</a:t>
            </a:r>
          </a:p>
        </p:txBody>
      </p:sp>
      <p:sp>
        <p:nvSpPr>
          <p:cNvPr id="117" name="Shape 11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6</a:t>
            </a:fld>
            <a:endParaRPr lang="en"/>
          </a:p>
        </p:txBody>
      </p:sp>
      <p:sp>
        <p:nvSpPr>
          <p:cNvPr id="118" name="Shape 118"/>
          <p:cNvSpPr txBox="1"/>
          <p:nvPr/>
        </p:nvSpPr>
        <p:spPr>
          <a:xfrm>
            <a:off x="41525" y="2197375"/>
            <a:ext cx="2187000" cy="180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>
                <a:solidFill>
                  <a:srgbClr val="F3F3F3"/>
                </a:solidFill>
              </a:rPr>
              <a:t>Inca Empire</a:t>
            </a:r>
          </a:p>
          <a:p>
            <a:pPr lvl="0" algn="ctr" rtl="0">
              <a:spcBef>
                <a:spcPts val="0"/>
              </a:spcBef>
              <a:buNone/>
            </a:pPr>
            <a:endParaRPr sz="3000">
              <a:solidFill>
                <a:srgbClr val="F3F3F3"/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sz="1800" b="1">
                <a:solidFill>
                  <a:srgbClr val="F3F3F3"/>
                </a:solidFill>
              </a:rPr>
              <a:t>~ 15 Century A.D.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Shape 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0699" y="0"/>
            <a:ext cx="6603300" cy="4404399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294250" y="468600"/>
            <a:ext cx="1653300" cy="1207800"/>
          </a:xfrm>
          <a:prstGeom prst="rect">
            <a:avLst/>
          </a:prstGeom>
          <a:solidFill>
            <a:schemeClr val="dk1"/>
          </a:solidFill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/>
              <a:t>Yupana</a:t>
            </a:r>
          </a:p>
          <a:p>
            <a:pPr lvl="0" rtl="0">
              <a:spcBef>
                <a:spcPts val="0"/>
              </a:spcBef>
              <a:buNone/>
            </a:pPr>
            <a:endParaRPr sz="3000"/>
          </a:p>
        </p:txBody>
      </p:sp>
      <p:sp>
        <p:nvSpPr>
          <p:cNvPr id="125" name="Shape 125"/>
          <p:cNvSpPr txBox="1"/>
          <p:nvPr/>
        </p:nvSpPr>
        <p:spPr>
          <a:xfrm>
            <a:off x="7627200" y="4034200"/>
            <a:ext cx="1516800" cy="37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http://archi.pe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7</a:t>
            </a:fld>
            <a:endParaRPr lang="en"/>
          </a:p>
        </p:txBody>
      </p:sp>
      <p:sp>
        <p:nvSpPr>
          <p:cNvPr id="127" name="Shape 127"/>
          <p:cNvSpPr txBox="1"/>
          <p:nvPr/>
        </p:nvSpPr>
        <p:spPr>
          <a:xfrm>
            <a:off x="41525" y="2197375"/>
            <a:ext cx="2187000" cy="180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>
                <a:solidFill>
                  <a:srgbClr val="F3F3F3"/>
                </a:solidFill>
              </a:rPr>
              <a:t>Inca Empire</a:t>
            </a:r>
          </a:p>
          <a:p>
            <a:pPr lvl="0" algn="ctr" rtl="0">
              <a:spcBef>
                <a:spcPts val="0"/>
              </a:spcBef>
              <a:buNone/>
            </a:pPr>
            <a:endParaRPr sz="3000">
              <a:solidFill>
                <a:srgbClr val="F3F3F3"/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sz="1800" b="1">
                <a:solidFill>
                  <a:srgbClr val="F3F3F3"/>
                </a:solidFill>
              </a:rPr>
              <a:t>~ 15 Century A.D.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Modern Instructional Materials</a:t>
            </a:r>
          </a:p>
        </p:txBody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Designed primarily as instructional materials. </a:t>
            </a:r>
          </a:p>
          <a:p>
            <a:pPr marL="457200" lvl="0" indent="-3810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Provide the user with information for further learning. </a:t>
            </a:r>
          </a:p>
          <a:p>
            <a: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 not bear burden of supporting memory as historical materials did.</a:t>
            </a:r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8</a:t>
            </a:fld>
            <a:endParaRPr lang="en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Modern Instructional Materials</a:t>
            </a:r>
          </a:p>
        </p:txBody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471900" y="1735375"/>
            <a:ext cx="8222100" cy="322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Modern materials raise a different set of questions: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Transference: </a:t>
            </a:r>
          </a:p>
          <a:p>
            <a:pPr marL="1371600" lvl="1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33333"/>
              <a:buFont typeface="Arial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do students transfer knowledge of materials to different and more abstract contexts?</a:t>
            </a:r>
            <a:r>
              <a:rPr lang="en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"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Concrete/Abstract Distinction: </a:t>
            </a:r>
          </a:p>
          <a:p>
            <a:pPr marL="1371600" lvl="1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is the difference between concrete and abstract knowledge?</a:t>
            </a:r>
          </a:p>
        </p:txBody>
      </p:sp>
      <p:sp>
        <p:nvSpPr>
          <p:cNvPr id="141" name="Shape 14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9</a:t>
            </a:fld>
            <a:endParaRPr lang="en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1073</Words>
  <Application>Microsoft Office PowerPoint</Application>
  <PresentationFormat>On-screen Show (16:9)</PresentationFormat>
  <Paragraphs>167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Calibri</vt:lpstr>
      <vt:lpstr>Roboto</vt:lpstr>
      <vt:lpstr>Arial</vt:lpstr>
      <vt:lpstr>material</vt:lpstr>
      <vt:lpstr>Math Manipulatives &amp; Montessori</vt:lpstr>
      <vt:lpstr>What was the first concrete instructional material in history?</vt:lpstr>
      <vt:lpstr>Abacus   </vt:lpstr>
      <vt:lpstr>Abacus   </vt:lpstr>
      <vt:lpstr>Wax Tablet</vt:lpstr>
      <vt:lpstr>Quipu </vt:lpstr>
      <vt:lpstr>Yupana </vt:lpstr>
      <vt:lpstr>Modern Instructional Materials</vt:lpstr>
      <vt:lpstr>Modern Instructional Materials</vt:lpstr>
      <vt:lpstr>Froebalgaben  (Froebel Gifts)   </vt:lpstr>
      <vt:lpstr>Seguin Board</vt:lpstr>
      <vt:lpstr>Montessori 1870 - 1952 </vt:lpstr>
      <vt:lpstr>Rekenrek   </vt:lpstr>
      <vt:lpstr>Robots   </vt:lpstr>
      <vt:lpstr>Software   </vt:lpstr>
      <vt:lpstr>Concrete Instructional Materials</vt:lpstr>
      <vt:lpstr>Concrete Instructional Materials</vt:lpstr>
      <vt:lpstr>The Big Question</vt:lpstr>
      <vt:lpstr>Success not guaranteed</vt:lpstr>
      <vt:lpstr>Theories for why success is not guaranteed</vt:lpstr>
      <vt:lpstr>What Does this Mean for Us? </vt:lpstr>
      <vt:lpstr>What Does this Mean for Us? </vt:lpstr>
      <vt:lpstr>The Big Question</vt:lpstr>
      <vt:lpstr>Concreteness Fading</vt:lpstr>
      <vt:lpstr>PowerPoint Presentation</vt:lpstr>
      <vt:lpstr>Montessori’s Theory</vt:lpstr>
      <vt:lpstr>Demonstrations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Manipulatives &amp; Montessori</dc:title>
  <dc:creator>Jonathan Feagle</dc:creator>
  <cp:lastModifiedBy> Jonathan Feagle</cp:lastModifiedBy>
  <cp:revision>7</cp:revision>
  <dcterms:modified xsi:type="dcterms:W3CDTF">2017-06-19T23:09:09Z</dcterms:modified>
</cp:coreProperties>
</file>